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9" r:id="rId3"/>
    <p:sldId id="256" r:id="rId4"/>
    <p:sldId id="272" r:id="rId5"/>
    <p:sldId id="267" r:id="rId6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7"/>
    <a:srgbClr val="082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1" autoAdjust="0"/>
    <p:restoredTop sz="94660"/>
  </p:normalViewPr>
  <p:slideViewPr>
    <p:cSldViewPr>
      <p:cViewPr varScale="1">
        <p:scale>
          <a:sx n="104" d="100"/>
          <a:sy n="104" d="100"/>
        </p:scale>
        <p:origin x="14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097E0-7DB6-4862-9327-FDD30902DBF1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8F308-46AE-4D23-91B4-ED2D33F8688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1F19-D0BC-46B0-A570-785AD4835EA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0E5-3E9A-4AB4-BE40-95262404304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nwb.rgup.ru/workshops/pravovoe-regulirovanie-nasledstvennyh-otnosheni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4000" cy="1260000"/>
          </a:xfrm>
          <a:prstGeom prst="rect">
            <a:avLst/>
          </a:prstGeom>
          <a:solidFill>
            <a:srgbClr val="082473"/>
          </a:solidFill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-11613" y="4566303"/>
            <a:ext cx="12191999" cy="118913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82473"/>
                </a:solidFill>
                <a:latin typeface="Times New Roman" panose="02020603050405020304" charset="0"/>
                <a:cs typeface="Times New Roman" panose="02020603050405020304" charset="0"/>
              </a:rPr>
              <a:t>Ф. И. О. студента, курс, номер группы, факультет</a:t>
            </a:r>
            <a:endParaRPr lang="ru-RU" dirty="0">
              <a:solidFill>
                <a:srgbClr val="082473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Заголовок 1"/>
          <p:cNvSpPr txBox="1"/>
          <p:nvPr/>
        </p:nvSpPr>
        <p:spPr>
          <a:xfrm>
            <a:off x="0" y="260648"/>
            <a:ext cx="12232689" cy="4117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200" dirty="0">
                <a:solidFill>
                  <a:schemeClr val="bg1"/>
                </a:solidFill>
                <a:latin typeface="Benguiat Rus" panose="020B0500000000000000" charset="0"/>
                <a:cs typeface="Benguiat Rus" panose="020B0500000000000000" charset="0"/>
              </a:rPr>
              <a:t>ФЕДЕРАЛЬНОЕ ГОСУДАРСТВЕННОЕ БЮДЖЕТНОЕ  </a:t>
            </a:r>
            <a:r>
              <a:rPr lang="ru-RU" sz="1200" dirty="0" smtClean="0">
                <a:solidFill>
                  <a:schemeClr val="bg1"/>
                </a:solidFill>
                <a:latin typeface="Benguiat Rus" panose="020B0500000000000000" charset="0"/>
                <a:cs typeface="Benguiat Rus" panose="020B0500000000000000" charset="0"/>
              </a:rPr>
              <a:t>ОБРАЗОВАТЕЛЬНОЕ УЧРЕЖДЕНИЕ</a:t>
            </a:r>
            <a:r>
              <a:rPr lang="en-US" sz="1200" dirty="0" smtClean="0">
                <a:solidFill>
                  <a:schemeClr val="bg1"/>
                </a:solidFill>
                <a:latin typeface="Benguiat Rus" panose="020B0500000000000000" charset="0"/>
                <a:cs typeface="Benguiat Rus" panose="020B0500000000000000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Benguiat Rus" panose="020B0500000000000000" charset="0"/>
                <a:cs typeface="Benguiat Rus" panose="020B0500000000000000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Benguiat Rus" panose="020B0500000000000000" charset="0"/>
                <a:cs typeface="Benguiat Rus" panose="020B0500000000000000" charset="0"/>
              </a:rPr>
              <a:t>ВЫСШЕГО </a:t>
            </a:r>
            <a:r>
              <a:rPr lang="ru-RU" sz="1200" dirty="0">
                <a:solidFill>
                  <a:schemeClr val="bg1"/>
                </a:solidFill>
                <a:latin typeface="Benguiat Rus" panose="020B0500000000000000" charset="0"/>
                <a:cs typeface="Benguiat Rus" panose="020B0500000000000000" charset="0"/>
              </a:rPr>
              <a:t>ОБРАЗОВАНИЯ</a:t>
            </a:r>
            <a:endParaRPr lang="ru-RU" sz="1200" dirty="0">
              <a:solidFill>
                <a:schemeClr val="bg1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  <p:sp>
        <p:nvSpPr>
          <p:cNvPr id="9" name="Заголовок 1"/>
          <p:cNvSpPr txBox="1"/>
          <p:nvPr/>
        </p:nvSpPr>
        <p:spPr>
          <a:xfrm>
            <a:off x="1" y="602068"/>
            <a:ext cx="12232688" cy="432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Benguiat Rus" panose="020B0500000000000000" charset="0"/>
                <a:cs typeface="Benguiat Rus" panose="020B0500000000000000" charset="0"/>
              </a:rPr>
              <a:t>«РОССИЙСКИЙ ГОСУДАРСТВЕННЫЙ УНИВЕРСИТЕТ ПРАВОСУДИЯ»</a:t>
            </a:r>
            <a:endParaRPr lang="ru-RU" sz="2000" b="1" dirty="0">
              <a:solidFill>
                <a:schemeClr val="bg1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  <p:sp>
        <p:nvSpPr>
          <p:cNvPr id="7" name="AutoShape 4" descr="https://apf.mail.ru/cgi-bin/readmsg?id=16572857820727877131;0;1&amp;exif=1&amp;full=1&amp;x-email=taekinse%40rsuj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1" name="AutoShape 6" descr="https://apf.mail.ru/cgi-bin/readmsg?id=16572857820727877131;0;1&amp;exif=1&amp;full=1&amp;x-email=taekinse%40rsuj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13" name="Объект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2498" y="1572334"/>
            <a:ext cx="1352898" cy="134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 txBox="1"/>
          <p:nvPr/>
        </p:nvSpPr>
        <p:spPr>
          <a:xfrm>
            <a:off x="0" y="5217196"/>
            <a:ext cx="12192000" cy="1221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Северо-Западный филиал </a:t>
            </a:r>
            <a:br>
              <a:rPr lang="ru-RU" sz="1800" dirty="0" smtClean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</a:br>
            <a:r>
              <a:rPr lang="ru-RU" sz="1800" dirty="0" smtClean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2023</a:t>
            </a:r>
            <a:endParaRPr lang="ru-RU" sz="18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27" y="3140968"/>
            <a:ext cx="12192000" cy="10801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400" b="1" dirty="0" smtClean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«Портфолио научных достижений»</a:t>
            </a:r>
            <a:endParaRPr lang="ru-RU" sz="3400" b="1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967" y="1628800"/>
            <a:ext cx="1404066" cy="140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2.1. Международные научные мероприятия: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2.2. Всероссийские научные мероприятия: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2.3. Региональные научные мероприятия: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2.4. Межвузовские научные мероприятия: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2.5. Иные научные мероприятия: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27" y="3140968"/>
            <a:ext cx="12192000" cy="1080120"/>
          </a:xfrm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3. Участие в научных и научно-образовательных мероприятиях </a:t>
            </a:r>
            <a:br>
              <a:rPr lang="ru-RU" sz="3400" b="1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</a:b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(международные, всероссийские и региональные конференции, семинары, форумы, выставки, конкурсы и др.) 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Текстовое поле 7"/>
          <p:cNvSpPr txBox="1"/>
          <p:nvPr/>
        </p:nvSpPr>
        <p:spPr>
          <a:xfrm>
            <a:off x="525780" y="1125220"/>
            <a:ext cx="11139805" cy="5354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В разделе записываются наименование мероприятия, тема представленного доклада (при его наличии),  ссылка на открытый источник с информацией о проведении этого мероприятия. 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endParaRPr lang="ru-RU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 заполнении данного раздела просим придерживаться предложенной категоризации. В ответе вы можете указать цифры из перечня и поставить рядом с ними прочерк/указать только те цифры, которым соответствуют ваши достижения.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endParaRPr lang="ru-RU" altLang="en-US" b="1">
              <a:solidFill>
                <a:srgbClr val="003087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r>
              <a:rPr lang="ru-RU" altLang="en-US" b="1">
                <a:solidFill>
                  <a:srgbClr val="003087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Пример заполнения:</a:t>
            </a:r>
            <a:r>
              <a:rPr lang="ru-RU" altLang="en-US" b="1">
                <a:solidFill>
                  <a:srgbClr val="082473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ru-RU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3) региональные: 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1. Региональный круглый стол  «Конституционно-правовой статус местного самоуправления в Российской Федерации»: https://nwb.rgup.ru/news/studenty-severo-zapadnogo-filiala-rossijskogo-gosudarstvennogo-universiteta-pravosudiya-prinyali-uchastie-v-rabote-regionalnogo-kruglogo-stola-konstitucionno-pravovoj-status-mestnogo-samoupravleniya-v-rossijskoj-federacii 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2. ….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5) студенческие: 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1. …. и т.д.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r>
              <a:rPr lang="ru-RU" altLang="en-US" b="1">
                <a:solidFill>
                  <a:srgbClr val="003087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Дополнительно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студент может приложить диплом, сертификат, благодарность или иной документ, который подтверждает участие в научном мероприятии.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/>
        </p:nvSpPr>
        <p:spPr>
          <a:xfrm>
            <a:off x="0" y="116840"/>
            <a:ext cx="12192000" cy="916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400" b="1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*Примечание к разделу 3</a:t>
            </a:r>
            <a:endParaRPr lang="ru-RU" sz="3400" b="1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3.1. Участие в олимпиадах: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  <p:sp>
        <p:nvSpPr>
          <p:cNvPr id="2" name="Заголовок 3"/>
          <p:cNvSpPr>
            <a:spLocks noGrp="1"/>
          </p:cNvSpPr>
          <p:nvPr/>
        </p:nvSpPr>
        <p:spPr>
          <a:xfrm>
            <a:off x="767080" y="1917065"/>
            <a:ext cx="3392805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1) международные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2) всероссийские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3) региональные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4) межвузовские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5) другие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3.2. Участие в конкурсах/кейс-чемпионатах: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  <p:sp>
        <p:nvSpPr>
          <p:cNvPr id="2" name="Заголовок 3"/>
          <p:cNvSpPr>
            <a:spLocks noGrp="1"/>
          </p:cNvSpPr>
          <p:nvPr/>
        </p:nvSpPr>
        <p:spPr>
          <a:xfrm>
            <a:off x="767080" y="1988820"/>
            <a:ext cx="964057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1) международные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2) всероссийские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3) региональные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4) межвузовские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5) Лучшая студенческая работа (проводится РГУП)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6) другие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0" y="260350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3.3. Участие в научно-практических конференциях, 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круглых столах, форумах, семинарах и других научных мероприятиях: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  <p:sp>
        <p:nvSpPr>
          <p:cNvPr id="2" name="Заголовок 3"/>
          <p:cNvSpPr>
            <a:spLocks noGrp="1"/>
          </p:cNvSpPr>
          <p:nvPr/>
        </p:nvSpPr>
        <p:spPr>
          <a:xfrm>
            <a:off x="766445" y="1988820"/>
            <a:ext cx="3392805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1) международные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2) всероссийские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3) региональные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4) межвузовские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5) студенческие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5) другие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27" y="3140968"/>
            <a:ext cx="12192000" cy="1080120"/>
          </a:xfrm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lang="ru-RU" sz="3400" b="1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1. Научные публикации</a:t>
            </a:r>
            <a:endParaRPr lang="ru-RU" sz="3400" b="1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Текстовое поле 7"/>
          <p:cNvSpPr txBox="1"/>
          <p:nvPr/>
        </p:nvSpPr>
        <p:spPr>
          <a:xfrm>
            <a:off x="911225" y="1628775"/>
            <a:ext cx="10535920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В данном разделе указываются научные публикации студента, оформленные по заданному образцу: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ru-RU" altLang="en-US" b="1" i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b="1" i="1">
                <a:latin typeface="Times New Roman" panose="02020603050405020304" charset="0"/>
                <a:cs typeface="Times New Roman" panose="02020603050405020304" charset="0"/>
              </a:rPr>
              <a:t>Ф.И.О. автора(ов), название научной публикации, название издания (журнала, сборника), его год, том, номер (если есть), страницы публикации. </a:t>
            </a:r>
            <a:endParaRPr lang="ru-RU" altLang="en-US" b="1" i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b="1" i="1">
                <a:latin typeface="Times New Roman" panose="02020603050405020304" charset="0"/>
                <a:cs typeface="Times New Roman" panose="02020603050405020304" charset="0"/>
              </a:rPr>
              <a:t>*Если статья ещё не опубликована, указываем: «отправлена в публикацию».</a:t>
            </a:r>
            <a:endParaRPr lang="ru-RU" altLang="en-US" b="1" i="1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b="1">
                <a:solidFill>
                  <a:srgbClr val="003087"/>
                </a:solidFill>
                <a:latin typeface="Times New Roman" panose="02020603050405020304" charset="0"/>
                <a:cs typeface="Times New Roman" panose="02020603050405020304" charset="0"/>
              </a:rPr>
              <a:t>Пример заполнения:</a:t>
            </a:r>
            <a:r>
              <a:rPr lang="ru-RU" altLang="en-US" b="1">
                <a:solidFill>
                  <a:srgbClr val="082473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Иванова К.А., Степанова А.А., Немчинова Е.В. Нравственность в сети: правовая и неправовая оценка информации при реализации пользователями права на свободу выражения мнения // Российское право: образование, практика, наука. – 2018. – № 5 (107). – С. 65-70.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Каждая публикация размещается в соответствующем подразделе.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При отсутствии публикаций, слайды остаются пустыми или удаляются студентом.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/>
        </p:nvSpPr>
        <p:spPr>
          <a:xfrm>
            <a:off x="-48" y="260608"/>
            <a:ext cx="121920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400" b="1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*Примечание к разделу 1</a:t>
            </a:r>
            <a:endParaRPr lang="ru-RU" sz="3400" b="1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1.1. Научные публикации в Scopus, Web of Science: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1.2. Научные публикации ВАК: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1.3. Научные публикации РИНЦ: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/>
        </p:nvSpPr>
        <p:spPr>
          <a:xfrm>
            <a:off x="635" y="188595"/>
            <a:ext cx="12192000" cy="69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1.4. Иные публикации:</a:t>
            </a:r>
            <a:endParaRPr lang="ru-RU" sz="2400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27" y="3140968"/>
            <a:ext cx="12192000" cy="1080120"/>
          </a:xfrm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lang="ru-RU" sz="3400" b="1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2. Участие в организации научных </a:t>
            </a:r>
            <a:br>
              <a:rPr lang="ru-RU" sz="3400" b="1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</a:br>
            <a:r>
              <a:rPr lang="ru-RU" sz="3400" b="1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и научно-популяризационных мероприятий</a:t>
            </a:r>
            <a:endParaRPr lang="ru-RU" sz="3400" b="1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Текстовое поле 7"/>
          <p:cNvSpPr txBox="1"/>
          <p:nvPr/>
        </p:nvSpPr>
        <p:spPr>
          <a:xfrm>
            <a:off x="911225" y="1628775"/>
            <a:ext cx="1053592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В разделе записываются наименование организованного научного мероприятия, ссылка на открытый источник с информацией о его проведении.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r>
              <a:rPr lang="ru-RU" altLang="en-US" b="1">
                <a:solidFill>
                  <a:srgbClr val="003087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Пример заполнения:</a:t>
            </a:r>
            <a:r>
              <a:rPr lang="ru-RU" altLang="en-US" b="1">
                <a:solidFill>
                  <a:srgbClr val="082473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 Международная научно-практическая конференция «Правовое регулирование наследственных отношений» (к 20-летию принятия части III Гражданского кодекса Российской Федерации): 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hlinkClick r:id="rId1" action="ppaction://hlinkfile"/>
              </a:rPr>
              <a:t>https://nwb.rgup.ru/workshops/pravovoe-regulirovanie-nasledstvennyh-otnoshenij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  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Каждое научное мероприятие размещается в соответствующем подразделе.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 отсутствии информации об участии в организации, слайды остаются пустыми или удаляются студентом.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endParaRPr lang="ru-RU" altLang="en-US" b="1">
              <a:solidFill>
                <a:srgbClr val="003087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Clr>
                <a:srgbClr val="0070C0"/>
              </a:buClr>
              <a:buSzPct val="130000"/>
              <a:buFont typeface="Arial" panose="020B0604020202020204" pitchFamily="34" charset="0"/>
              <a:buNone/>
            </a:pPr>
            <a:r>
              <a:rPr lang="ru-RU" altLang="en-US" b="1">
                <a:solidFill>
                  <a:srgbClr val="003087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Дополнительно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 студент может приложить сертификат, благодарность или иной документ, который подтверждает участие в организации научного мероприятия.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/>
        </p:nvSpPr>
        <p:spPr>
          <a:xfrm>
            <a:off x="-48" y="260608"/>
            <a:ext cx="121920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400" b="1" dirty="0">
                <a:solidFill>
                  <a:srgbClr val="082473"/>
                </a:solidFill>
                <a:latin typeface="Benguiat Rus" panose="020B0500000000000000" charset="0"/>
                <a:cs typeface="Benguiat Rus" panose="020B0500000000000000" charset="0"/>
              </a:rPr>
              <a:t>*Примечание к разделу 2</a:t>
            </a:r>
            <a:endParaRPr lang="ru-RU" sz="3400" b="1" dirty="0">
              <a:solidFill>
                <a:srgbClr val="082473"/>
              </a:solidFill>
              <a:latin typeface="Benguiat Rus" panose="020B0500000000000000" charset="0"/>
              <a:cs typeface="Benguiat Rus" panose="020B050000000000000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3729</Words>
  <Application>WPS Presentation</Application>
  <PresentationFormat>Широкоэкранный</PresentationFormat>
  <Paragraphs>101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</vt:lpstr>
      <vt:lpstr>SimSun</vt:lpstr>
      <vt:lpstr>Wingdings</vt:lpstr>
      <vt:lpstr>Times New Roman</vt:lpstr>
      <vt:lpstr>Benguiat Rus</vt:lpstr>
      <vt:lpstr>Calibri</vt:lpstr>
      <vt:lpstr>Microsoft YaHei</vt:lpstr>
      <vt:lpstr>Arial Unicode MS</vt:lpstr>
      <vt:lpstr>Calibri Light</vt:lpstr>
      <vt:lpstr>Тема Office</vt:lpstr>
      <vt:lpstr>«Портфолио научных достижений»</vt:lpstr>
      <vt:lpstr>1. Научные публикации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 Участие в организации научных  и научно-популяризационных мероприятий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 Участие в научных и научно-образовательных мероприятиях  (международные, всероссийские и региональные конференции, семинары, форумы, выставки, конкурсы и др.)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</dc:title>
  <dc:creator>Семён Евгеньевич Таёкин</dc:creator>
  <cp:lastModifiedBy>tak20</cp:lastModifiedBy>
  <cp:revision>19</cp:revision>
  <dcterms:created xsi:type="dcterms:W3CDTF">2023-02-22T06:24:00Z</dcterms:created>
  <dcterms:modified xsi:type="dcterms:W3CDTF">2023-05-18T12:38:29Z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CF60044E2B7442C19621A94C1588746D</vt:lpwstr>
  </property>
  <property fmtid="{D5CDD505-2E9C-101B-9397-08002B2CF9AE}" pid="3" name="KSOProductBuildVer">
    <vt:lpwstr>1049-11.2.0.11219</vt:lpwstr>
  </property>
</Properties>
</file>